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3"/>
  </p:notesMasterIdLst>
  <p:handoutMasterIdLst>
    <p:handoutMasterId r:id="rId34"/>
  </p:handoutMasterIdLst>
  <p:sldIdLst>
    <p:sldId id="446" r:id="rId16"/>
    <p:sldId id="495" r:id="rId17"/>
    <p:sldId id="478" r:id="rId18"/>
    <p:sldId id="346" r:id="rId19"/>
    <p:sldId id="351" r:id="rId20"/>
    <p:sldId id="512" r:id="rId21"/>
    <p:sldId id="3854" r:id="rId22"/>
    <p:sldId id="3848" r:id="rId23"/>
    <p:sldId id="3849" r:id="rId24"/>
    <p:sldId id="3853" r:id="rId25"/>
    <p:sldId id="477" r:id="rId26"/>
    <p:sldId id="483" r:id="rId27"/>
    <p:sldId id="507" r:id="rId28"/>
    <p:sldId id="508" r:id="rId29"/>
    <p:sldId id="510" r:id="rId30"/>
    <p:sldId id="486" r:id="rId31"/>
    <p:sldId id="493" r:id="rId3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BD635-B243-444E-82D8-16293B5D65E5}" v="1040" dt="2024-01-17T22:49:01.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08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dirty="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dirty="0"/>
            <a:t>Step 6               </a:t>
          </a:r>
          <a:r>
            <a:rPr lang="en-US" sz="1400" b="0" dirty="0">
              <a:latin typeface="+mn-lt"/>
            </a:rPr>
            <a:t>Principals:</a:t>
          </a:r>
          <a:r>
            <a:rPr lang="en-US" sz="1600" b="1" dirty="0"/>
            <a:t> </a:t>
          </a:r>
          <a:r>
            <a:rPr lang="en-US" sz="1400" b="0" dirty="0">
              <a:solidFill>
                <a:schemeClr val="tx1"/>
              </a:solidFill>
            </a:rPr>
            <a:t>HR Staffing Conferences Begin</a:t>
          </a:r>
        </a:p>
        <a:p>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dirty="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dirty="0">
              <a:solidFill>
                <a:schemeClr val="tx1"/>
              </a:solidFill>
            </a:rPr>
            <a:t>Step 3              </a:t>
          </a:r>
          <a:r>
            <a:rPr lang="en-US" sz="1400" dirty="0"/>
            <a:t>GO Team Initial Budget Session: Allocation</a:t>
          </a:r>
        </a:p>
        <a:p>
          <a:pPr rtl="0">
            <a:lnSpc>
              <a:spcPct val="90000"/>
            </a:lnSpc>
            <a:spcAft>
              <a:spcPct val="35000"/>
            </a:spcAft>
          </a:pPr>
          <a:r>
            <a:rPr lang="en-US" sz="1200" dirty="0">
              <a:solidFill>
                <a:srgbClr val="FF0000"/>
              </a:solidFill>
            </a:rPr>
            <a:t>January 17 – </a:t>
          </a:r>
          <a:r>
            <a:rPr lang="en-US" sz="1200" dirty="0">
              <a:solidFill>
                <a:srgbClr val="FF0000"/>
              </a:solidFill>
              <a:latin typeface="Calibri"/>
            </a:rPr>
            <a:t>early February </a:t>
          </a:r>
          <a:endParaRPr lang="en-US" sz="1200" dirty="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dirty="0">
              <a:solidFill>
                <a:schemeClr val="tx1"/>
              </a:solidFill>
            </a:rPr>
            <a:t>Step 7      </a:t>
          </a:r>
          <a:r>
            <a:rPr lang="en-US" sz="1400" dirty="0"/>
            <a:t>GO Team Final Budget Approval Meeting</a:t>
          </a:r>
        </a:p>
        <a:p>
          <a:pPr>
            <a:lnSpc>
              <a:spcPct val="90000"/>
            </a:lnSpc>
            <a:spcAft>
              <a:spcPct val="35000"/>
            </a:spcAft>
          </a:pPr>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dirty="0">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dirty="0">
              <a:solidFill>
                <a:schemeClr val="tx1"/>
              </a:solidFill>
            </a:rPr>
            <a:t>Step 2 </a:t>
          </a:r>
          <a:r>
            <a:rPr lang="en-US" sz="1400" b="0" dirty="0">
              <a:solidFill>
                <a:schemeClr val="tx1"/>
              </a:solidFill>
            </a:rPr>
            <a:t>P</a:t>
          </a:r>
          <a:r>
            <a:rPr lang="en-US" sz="1400" b="0" dirty="0"/>
            <a:t>ri</a:t>
          </a:r>
          <a:r>
            <a:rPr lang="en-US" sz="1400" dirty="0"/>
            <a:t>ncipals: Workshop   FY 25 Budget</a:t>
          </a:r>
        </a:p>
        <a:p>
          <a:pPr>
            <a:spcAft>
              <a:spcPct val="35000"/>
            </a:spcAf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pPr>
            <a:lnSpc>
              <a:spcPct val="100000"/>
            </a:lnSpc>
          </a:pPr>
          <a:r>
            <a:rPr lang="en-US" sz="1800" dirty="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pPr>
            <a:lnSpc>
              <a:spcPct val="100000"/>
            </a:lnSpc>
          </a:pPr>
          <a:r>
            <a:rPr lang="en-US" sz="1800" dirty="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pPr rtl="0"/>
          <a:r>
            <a:rPr lang="en-US" sz="1800" dirty="0"/>
            <a:t>The proposed budget for the general operations of the school are reflected at </a:t>
          </a:r>
          <a:r>
            <a:rPr lang="en-US" sz="1800" dirty="0">
              <a:latin typeface="Arial Black"/>
            </a:rPr>
            <a:t>$_</a:t>
          </a:r>
          <a:r>
            <a:rPr lang="en-US" sz="1800" u="sng" dirty="0">
              <a:latin typeface="Arial Black"/>
            </a:rPr>
            <a:t>___7,675,304</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pPr>
            <a:lnSpc>
              <a:spcPct val="100000"/>
            </a:lnSpc>
          </a:pPr>
          <a:r>
            <a:rPr lang="en-US" sz="1800" dirty="0"/>
            <a:t>This investment plan for FY25 accommodates a student population that is projected to be </a:t>
          </a:r>
          <a:r>
            <a:rPr lang="en-US" sz="1800" dirty="0">
              <a:latin typeface="Arial Black"/>
            </a:rPr>
            <a:t>_525____</a:t>
          </a:r>
          <a:r>
            <a:rPr lang="en-US" sz="1800" dirty="0"/>
            <a:t> students, which is a increase/decrease of </a:t>
          </a:r>
          <a:r>
            <a:rPr lang="en-US" sz="1800" dirty="0">
              <a:latin typeface="Arial Black"/>
            </a:rPr>
            <a:t>_93_____</a:t>
          </a:r>
          <a:r>
            <a:rPr lang="en-US" sz="1800" dirty="0"/>
            <a:t> students from FY24.</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E2DDF85E-428D-421A-A605-BCCFF6EC4E5F}">
      <dgm:prSet phldr="0"/>
      <dgm:spPr/>
      <dgm:t>
        <a:bodyPr/>
        <a:lstStyle/>
        <a:p>
          <a:pPr>
            <a:lnSpc>
              <a:spcPct val="100000"/>
            </a:lnSpc>
          </a:pPr>
          <a:r>
            <a:rPr lang="en-US" sz="1800" dirty="0">
              <a:latin typeface="Arial Black"/>
            </a:rPr>
            <a:t>_</a:t>
          </a:r>
          <a:endParaRPr lang="en-US" dirty="0"/>
        </a:p>
      </dgm:t>
    </dgm:pt>
    <dgm:pt modelId="{9BA43525-ED13-4DA0-88AE-72EC5E0B0AFA}" type="parTrans" cxnId="{8D029D9E-5A34-4DFE-87E9-739CA0CD829B}">
      <dgm:prSet/>
      <dgm:spPr/>
    </dgm:pt>
    <dgm:pt modelId="{17D5BFD2-9A9F-4EB3-B2AD-F9BA841FA9F5}" type="sibTrans" cxnId="{8D029D9E-5A34-4DFE-87E9-739CA0CD829B}">
      <dgm:prSet/>
      <dgm:spPr/>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5" custScaleY="166399"/>
      <dgm:spPr/>
    </dgm:pt>
    <dgm:pt modelId="{2E7165D1-CF0C-40A8-93E4-3D78C66F5F20}" type="pres">
      <dgm:prSet presAssocID="{15E91B16-ED2B-4A5B-B8F8-F82CD0D222E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5"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5" custScaleY="155493"/>
      <dgm:spPr/>
    </dgm:pt>
    <dgm:pt modelId="{8B9DC135-1D47-4E72-B55A-66A8F00D5928}" type="pres">
      <dgm:prSet presAssocID="{1933A844-D453-44E0-A49D-7D297CFCA24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5">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5" custScaleY="152628"/>
      <dgm:spPr/>
    </dgm:pt>
    <dgm:pt modelId="{D7A377D4-0913-47A8-8629-0DCD3C2E3805}" type="pres">
      <dgm:prSet presAssocID="{027D3DE2-F2D3-4AEC-955E-D0C13CD6F0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5">
        <dgm:presLayoutVars>
          <dgm:chMax val="0"/>
          <dgm:chPref val="0"/>
        </dgm:presLayoutVars>
      </dgm:prSet>
      <dgm:spPr/>
    </dgm:pt>
    <dgm:pt modelId="{72403CA0-BEF4-4D6F-BE6F-A4CB3D82F80B}" type="pres">
      <dgm:prSet presAssocID="{2B033F52-397E-490A-AC9C-574FE8580A64}" presName="sibTrans" presStyleCnt="0"/>
      <dgm:spPr/>
    </dgm:pt>
    <dgm:pt modelId="{F12D570F-721C-423F-B9A7-FC318AA1C1CF}" type="pres">
      <dgm:prSet presAssocID="{E2DDF85E-428D-421A-A605-BCCFF6EC4E5F}" presName="compNode" presStyleCnt="0"/>
      <dgm:spPr/>
    </dgm:pt>
    <dgm:pt modelId="{FDAFC398-BC27-4F7E-B6E3-3A27B63BEEB9}" type="pres">
      <dgm:prSet presAssocID="{E2DDF85E-428D-421A-A605-BCCFF6EC4E5F}" presName="bgRect" presStyleLbl="bgShp" presStyleIdx="3" presStyleCnt="5"/>
      <dgm:spPr/>
    </dgm:pt>
    <dgm:pt modelId="{064431EF-35BE-49C0-BA67-34191CDA2026}" type="pres">
      <dgm:prSet presAssocID="{E2DDF85E-428D-421A-A605-BCCFF6EC4E5F}" presName="iconRect" presStyleLbl="node1" presStyleIdx="3" presStyleCnt="5"/>
      <dgm:spPr/>
    </dgm:pt>
    <dgm:pt modelId="{012C5871-1170-487C-96A6-B01BC416ED09}" type="pres">
      <dgm:prSet presAssocID="{E2DDF85E-428D-421A-A605-BCCFF6EC4E5F}" presName="spaceRect" presStyleCnt="0"/>
      <dgm:spPr/>
    </dgm:pt>
    <dgm:pt modelId="{E7FBC302-0208-4A18-AB8E-095BA12086F8}" type="pres">
      <dgm:prSet presAssocID="{E2DDF85E-428D-421A-A605-BCCFF6EC4E5F}" presName="parTx" presStyleLbl="revTx" presStyleIdx="3" presStyleCnt="5">
        <dgm:presLayoutVars>
          <dgm:chMax val="0"/>
          <dgm:chPref val="0"/>
        </dgm:presLayoutVars>
      </dgm:prSet>
      <dgm:spPr/>
    </dgm:pt>
    <dgm:pt modelId="{A47103BF-9402-438E-8197-DB6A1092CA1A}" type="pres">
      <dgm:prSet presAssocID="{17D5BFD2-9A9F-4EB3-B2AD-F9BA841FA9F5}"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4" presStyleCnt="5" custScaleY="247038"/>
      <dgm:spPr/>
    </dgm:pt>
    <dgm:pt modelId="{65624F1B-DDED-4559-AC6B-006DAA556F94}" type="pres">
      <dgm:prSet presAssocID="{EAB82611-B800-467B-B26D-70F2EC763135}"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4" presStyleCnt="5" custScaleX="102648">
        <dgm:presLayoutVars>
          <dgm:chMax val="0"/>
          <dgm:chPref val="0"/>
        </dgm:presLayoutVars>
      </dgm:prSet>
      <dgm:spPr/>
    </dgm:pt>
  </dgm:ptLst>
  <dgm:cxnLst>
    <dgm:cxn modelId="{8CA54E31-F88F-445D-93B6-FBF8FCF5B660}" type="presOf" srcId="{027D3DE2-F2D3-4AEC-955E-D0C13CD6F0DD}" destId="{BBE4DFAB-966A-47F3-BD5F-75688D5ECCE9}"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C1F49156-77B6-49D6-A6DB-C6BC61BB3059}" type="presOf" srcId="{15E91B16-ED2B-4A5B-B8F8-F82CD0D222E2}" destId="{2E65AD20-1A20-46D0-904F-B0199D7F0F33}"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A029818B-36BE-443A-821A-AE2E3C8EF641}" type="presOf" srcId="{1933A844-D453-44E0-A49D-7D297CFCA24A}" destId="{B2BAD217-017C-474F-AA81-C9C89BF6F0E2}" srcOrd="0" destOrd="0" presId="urn:microsoft.com/office/officeart/2018/2/layout/IconVerticalSolidList"/>
    <dgm:cxn modelId="{F989FE8D-D496-47DE-8528-0F8FDD488AAF}" type="presOf" srcId="{E2DDF85E-428D-421A-A605-BCCFF6EC4E5F}" destId="{E7FBC302-0208-4A18-AB8E-095BA12086F8}" srcOrd="0" destOrd="0" presId="urn:microsoft.com/office/officeart/2018/2/layout/IconVerticalSolidList"/>
    <dgm:cxn modelId="{8D029D9E-5A34-4DFE-87E9-739CA0CD829B}" srcId="{D3B93A99-69D9-436A-9036-F51BD25449E7}" destId="{E2DDF85E-428D-421A-A605-BCCFF6EC4E5F}" srcOrd="3" destOrd="0" parTransId="{9BA43525-ED13-4DA0-88AE-72EC5E0B0AFA}" sibTransId="{17D5BFD2-9A9F-4EB3-B2AD-F9BA841FA9F5}"/>
    <dgm:cxn modelId="{B8C4E1B1-73A1-48E4-9EA8-BD6F33B7996D}" srcId="{D3B93A99-69D9-436A-9036-F51BD25449E7}" destId="{15E91B16-ED2B-4A5B-B8F8-F82CD0D222E2}" srcOrd="0" destOrd="0" parTransId="{60284D49-384C-4BC2-92A6-779405BCB9F3}" sibTransId="{595EFE52-8308-412F-AD5A-447F4029FD61}"/>
    <dgm:cxn modelId="{AF3B84C6-066E-4641-B6BB-F2B598488DE7}" type="presOf" srcId="{EAB82611-B800-467B-B26D-70F2EC763135}" destId="{2A8464A3-EF27-4728-9233-CA8FC47AC5C0}" srcOrd="0" destOrd="0" presId="urn:microsoft.com/office/officeart/2018/2/layout/IconVerticalSolidList"/>
    <dgm:cxn modelId="{98EB66CB-CF8D-43B4-BE48-B2E3D92C0DCB}" srcId="{D3B93A99-69D9-436A-9036-F51BD25449E7}" destId="{EAB82611-B800-467B-B26D-70F2EC763135}" srcOrd="4" destOrd="0" parTransId="{5AD016B5-3D3B-4B48-930D-D3410FD3A6BE}" sibTransId="{FD15812B-03D3-46E2-B5A7-8BEBCCA76139}"/>
    <dgm:cxn modelId="{EC6F2338-B826-4B4C-942E-7D259966A7B1}" type="presParOf" srcId="{06155CF6-0B61-4A49-8ED9-2282E530FBBC}" destId="{AE7047E4-C0B4-42D1-A0D2-71D593B4D4D1}" srcOrd="0" destOrd="0" presId="urn:microsoft.com/office/officeart/2018/2/layout/IconVerticalSolidList"/>
    <dgm:cxn modelId="{A828ABC2-B753-4E2B-B8C0-66F746F06446}" type="presParOf" srcId="{AE7047E4-C0B4-42D1-A0D2-71D593B4D4D1}" destId="{0CDEB3A0-4736-4CF8-BA9C-D22820D222B9}" srcOrd="0" destOrd="0" presId="urn:microsoft.com/office/officeart/2018/2/layout/IconVerticalSolidList"/>
    <dgm:cxn modelId="{E1B9F343-0EFA-4276-8DA2-D95F5FCD557C}" type="presParOf" srcId="{AE7047E4-C0B4-42D1-A0D2-71D593B4D4D1}" destId="{2E7165D1-CF0C-40A8-93E4-3D78C66F5F20}" srcOrd="1" destOrd="0" presId="urn:microsoft.com/office/officeart/2018/2/layout/IconVerticalSolidList"/>
    <dgm:cxn modelId="{5BB2DA74-136C-4DD3-8E71-FE4989731DA0}" type="presParOf" srcId="{AE7047E4-C0B4-42D1-A0D2-71D593B4D4D1}" destId="{C90C274A-088B-42AE-A9DD-FA9E0516A85A}" srcOrd="2" destOrd="0" presId="urn:microsoft.com/office/officeart/2018/2/layout/IconVerticalSolidList"/>
    <dgm:cxn modelId="{3C6F6478-36FE-4BBC-9E52-9FA3756C3C37}" type="presParOf" srcId="{AE7047E4-C0B4-42D1-A0D2-71D593B4D4D1}" destId="{2E65AD20-1A20-46D0-904F-B0199D7F0F33}" srcOrd="3" destOrd="0" presId="urn:microsoft.com/office/officeart/2018/2/layout/IconVerticalSolidList"/>
    <dgm:cxn modelId="{33A21F1A-49E0-4BF4-ABDE-A6BCD85154CC}" type="presParOf" srcId="{06155CF6-0B61-4A49-8ED9-2282E530FBBC}" destId="{4DE8A5A5-5369-4101-AFCD-064CE2293EF7}" srcOrd="1" destOrd="0" presId="urn:microsoft.com/office/officeart/2018/2/layout/IconVerticalSolidList"/>
    <dgm:cxn modelId="{CC191C7C-23C1-4ED3-8DA6-96D32EE696D2}" type="presParOf" srcId="{06155CF6-0B61-4A49-8ED9-2282E530FBBC}" destId="{99F6B105-A99B-4EAA-9B61-BAA4D301630D}" srcOrd="2" destOrd="0" presId="urn:microsoft.com/office/officeart/2018/2/layout/IconVerticalSolidList"/>
    <dgm:cxn modelId="{FEC9263E-A7C0-496A-B2DC-C79B3894B684}" type="presParOf" srcId="{99F6B105-A99B-4EAA-9B61-BAA4D301630D}" destId="{805B4116-8872-409C-9BBD-1612E432A217}" srcOrd="0" destOrd="0" presId="urn:microsoft.com/office/officeart/2018/2/layout/IconVerticalSolidList"/>
    <dgm:cxn modelId="{902D56B4-6EA9-4F69-A34F-4D0025575DFF}" type="presParOf" srcId="{99F6B105-A99B-4EAA-9B61-BAA4D301630D}" destId="{8B9DC135-1D47-4E72-B55A-66A8F00D5928}" srcOrd="1" destOrd="0" presId="urn:microsoft.com/office/officeart/2018/2/layout/IconVerticalSolidList"/>
    <dgm:cxn modelId="{2EB2CF6E-FB32-4693-9DB7-7F2BE6D8366A}" type="presParOf" srcId="{99F6B105-A99B-4EAA-9B61-BAA4D301630D}" destId="{C64A9A89-87EF-494E-AC5C-04EE2B5A7119}" srcOrd="2" destOrd="0" presId="urn:microsoft.com/office/officeart/2018/2/layout/IconVerticalSolidList"/>
    <dgm:cxn modelId="{1E65EE58-7C71-433F-9EC7-FF887B7F6431}" type="presParOf" srcId="{99F6B105-A99B-4EAA-9B61-BAA4D301630D}" destId="{B2BAD217-017C-474F-AA81-C9C89BF6F0E2}" srcOrd="3" destOrd="0" presId="urn:microsoft.com/office/officeart/2018/2/layout/IconVerticalSolidList"/>
    <dgm:cxn modelId="{5D7429B6-1EF8-4BDF-A5CF-9965188ABB35}" type="presParOf" srcId="{06155CF6-0B61-4A49-8ED9-2282E530FBBC}" destId="{E980CCF9-235F-4FDA-BD47-01D14F87863F}" srcOrd="3" destOrd="0" presId="urn:microsoft.com/office/officeart/2018/2/layout/IconVerticalSolidList"/>
    <dgm:cxn modelId="{2D520483-9891-4DC1-BCB5-6E0226AA0DC8}" type="presParOf" srcId="{06155CF6-0B61-4A49-8ED9-2282E530FBBC}" destId="{AC6971AA-EB9B-43FC-AA4A-3667D8840C15}" srcOrd="4" destOrd="0" presId="urn:microsoft.com/office/officeart/2018/2/layout/IconVerticalSolidList"/>
    <dgm:cxn modelId="{00CF3F27-4FD9-4276-9377-B637E859DCCE}" type="presParOf" srcId="{AC6971AA-EB9B-43FC-AA4A-3667D8840C15}" destId="{30F25B1F-5247-4B01-A07E-C05895440AEF}" srcOrd="0" destOrd="0" presId="urn:microsoft.com/office/officeart/2018/2/layout/IconVerticalSolidList"/>
    <dgm:cxn modelId="{F45FE7EB-70C4-4842-AE79-6923D783B5EC}" type="presParOf" srcId="{AC6971AA-EB9B-43FC-AA4A-3667D8840C15}" destId="{D7A377D4-0913-47A8-8629-0DCD3C2E3805}" srcOrd="1" destOrd="0" presId="urn:microsoft.com/office/officeart/2018/2/layout/IconVerticalSolidList"/>
    <dgm:cxn modelId="{47162A6A-AF16-4B95-ACEF-3A3D54E7FD6F}" type="presParOf" srcId="{AC6971AA-EB9B-43FC-AA4A-3667D8840C15}" destId="{2BDC5980-96D4-48D8-8454-F111120934E0}" srcOrd="2" destOrd="0" presId="urn:microsoft.com/office/officeart/2018/2/layout/IconVerticalSolidList"/>
    <dgm:cxn modelId="{CCC8AD0B-7427-45F7-B41E-CCE177A9D1F2}" type="presParOf" srcId="{AC6971AA-EB9B-43FC-AA4A-3667D8840C15}" destId="{BBE4DFAB-966A-47F3-BD5F-75688D5ECCE9}" srcOrd="3" destOrd="0" presId="urn:microsoft.com/office/officeart/2018/2/layout/IconVerticalSolidList"/>
    <dgm:cxn modelId="{3E85C0F9-59C1-4DA7-BD00-47D95856873D}" type="presParOf" srcId="{06155CF6-0B61-4A49-8ED9-2282E530FBBC}" destId="{72403CA0-BEF4-4D6F-BE6F-A4CB3D82F80B}" srcOrd="5" destOrd="0" presId="urn:microsoft.com/office/officeart/2018/2/layout/IconVerticalSolidList"/>
    <dgm:cxn modelId="{E55D2041-AEF0-4127-AE99-A0B66F70423B}" type="presParOf" srcId="{06155CF6-0B61-4A49-8ED9-2282E530FBBC}" destId="{F12D570F-721C-423F-B9A7-FC318AA1C1CF}" srcOrd="6" destOrd="0" presId="urn:microsoft.com/office/officeart/2018/2/layout/IconVerticalSolidList"/>
    <dgm:cxn modelId="{A0A399B5-572D-4031-9DCC-F56E55454656}" type="presParOf" srcId="{F12D570F-721C-423F-B9A7-FC318AA1C1CF}" destId="{FDAFC398-BC27-4F7E-B6E3-3A27B63BEEB9}" srcOrd="0" destOrd="0" presId="urn:microsoft.com/office/officeart/2018/2/layout/IconVerticalSolidList"/>
    <dgm:cxn modelId="{BA260EC9-7088-4FF6-A0A5-3A89E7220FA7}" type="presParOf" srcId="{F12D570F-721C-423F-B9A7-FC318AA1C1CF}" destId="{064431EF-35BE-49C0-BA67-34191CDA2026}" srcOrd="1" destOrd="0" presId="urn:microsoft.com/office/officeart/2018/2/layout/IconVerticalSolidList"/>
    <dgm:cxn modelId="{8D1C6A63-E52B-4EF9-8C0D-68082D358004}" type="presParOf" srcId="{F12D570F-721C-423F-B9A7-FC318AA1C1CF}" destId="{012C5871-1170-487C-96A6-B01BC416ED09}" srcOrd="2" destOrd="0" presId="urn:microsoft.com/office/officeart/2018/2/layout/IconVerticalSolidList"/>
    <dgm:cxn modelId="{31AECF27-59EB-4A4A-85A2-C10ED568A8A7}" type="presParOf" srcId="{F12D570F-721C-423F-B9A7-FC318AA1C1CF}" destId="{E7FBC302-0208-4A18-AB8E-095BA12086F8}" srcOrd="3" destOrd="0" presId="urn:microsoft.com/office/officeart/2018/2/layout/IconVerticalSolidList"/>
    <dgm:cxn modelId="{2D7ABD13-DEE5-493D-A1B9-858F9BFD3779}" type="presParOf" srcId="{06155CF6-0B61-4A49-8ED9-2282E530FBBC}" destId="{A47103BF-9402-438E-8197-DB6A1092CA1A}" srcOrd="7" destOrd="0" presId="urn:microsoft.com/office/officeart/2018/2/layout/IconVerticalSolidList"/>
    <dgm:cxn modelId="{837C4D17-A604-4DAF-BAAE-194EF5BB92C0}" type="presParOf" srcId="{06155CF6-0B61-4A49-8ED9-2282E530FBBC}" destId="{6976FE0E-2CD5-4665-8D81-FE756CA28FCC}" srcOrd="8" destOrd="0" presId="urn:microsoft.com/office/officeart/2018/2/layout/IconVerticalSolidList"/>
    <dgm:cxn modelId="{429683E4-4EB2-4F3D-8B2B-7CEE4E440029}" type="presParOf" srcId="{6976FE0E-2CD5-4665-8D81-FE756CA28FCC}" destId="{5287CAD5-57D7-4C4C-B5E6-B72116E119BF}" srcOrd="0" destOrd="0" presId="urn:microsoft.com/office/officeart/2018/2/layout/IconVerticalSolidList"/>
    <dgm:cxn modelId="{ACE6C694-4C20-4901-B95C-427E1FD6FDB5}" type="presParOf" srcId="{6976FE0E-2CD5-4665-8D81-FE756CA28FCC}" destId="{65624F1B-DDED-4559-AC6B-006DAA556F94}" srcOrd="1" destOrd="0" presId="urn:microsoft.com/office/officeart/2018/2/layout/IconVerticalSolidList"/>
    <dgm:cxn modelId="{A43BB6ED-1F30-4E76-B2E7-F09CC4CD2F90}" type="presParOf" srcId="{6976FE0E-2CD5-4665-8D81-FE756CA28FCC}" destId="{441D4AB1-2C41-4D5B-87F2-056CEE52DDDB}" srcOrd="2" destOrd="0" presId="urn:microsoft.com/office/officeart/2018/2/layout/IconVerticalSolidList"/>
    <dgm:cxn modelId="{BC9C19F0-AA73-4994-A962-AAB26F8C09E1}"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2 </a:t>
          </a:r>
          <a:r>
            <a:rPr lang="en-US" sz="1400" b="0" kern="1200" dirty="0">
              <a:solidFill>
                <a:schemeClr val="tx1"/>
              </a:solidFill>
            </a:rPr>
            <a:t>P</a:t>
          </a:r>
          <a:r>
            <a:rPr lang="en-US" sz="1400" b="0" kern="1200" dirty="0"/>
            <a:t>ri</a:t>
          </a:r>
          <a:r>
            <a:rPr lang="en-US" sz="1400" kern="1200" dirty="0"/>
            <a:t>ncipals: Workshop   FY 25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dirty="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3              </a:t>
          </a:r>
          <a:r>
            <a:rPr lang="en-US" sz="1400" kern="1200" dirty="0"/>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rPr>
            <a:t>January 17 – </a:t>
          </a:r>
          <a:r>
            <a:rPr lang="en-US" sz="1200" kern="1200" dirty="0">
              <a:solidFill>
                <a:srgbClr val="FF0000"/>
              </a:solidFill>
              <a:latin typeface="Calibri"/>
            </a:rPr>
            <a:t>early February </a:t>
          </a:r>
          <a:endParaRPr lang="en-US" sz="1200" kern="1200" dirty="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Step 6               </a:t>
          </a:r>
          <a:r>
            <a:rPr lang="en-US" sz="1400" b="0" kern="1200" dirty="0">
              <a:latin typeface="+mn-lt"/>
            </a:rPr>
            <a:t>Principals:</a:t>
          </a:r>
          <a:r>
            <a:rPr lang="en-US" sz="1600" b="1" kern="1200" dirty="0"/>
            <a:t> </a:t>
          </a:r>
          <a:r>
            <a:rPr lang="en-US" sz="1400" b="0" kern="1200" dirty="0">
              <a:solidFill>
                <a:schemeClr val="tx1"/>
              </a:solidFill>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kern="1200" dirty="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7      </a:t>
          </a:r>
          <a:r>
            <a:rPr lang="en-US" sz="1400" kern="1200" dirty="0"/>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kern="1200" dirty="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3473" y="565989"/>
          <a:ext cx="8876157" cy="620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09333" y="773702"/>
          <a:ext cx="205505" cy="205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427646" y="688694"/>
          <a:ext cx="8341542" cy="55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00" tIns="59200" rIns="59200" bIns="59200" numCol="1" spcCol="1270" anchor="ctr" anchorCtr="0">
          <a:noAutofit/>
        </a:bodyPr>
        <a:lstStyle/>
        <a:p>
          <a:pPr marL="0" lvl="0" indent="0" algn="l" defTabSz="800100">
            <a:lnSpc>
              <a:spcPct val="100000"/>
            </a:lnSpc>
            <a:spcBef>
              <a:spcPct val="0"/>
            </a:spcBef>
            <a:spcAft>
              <a:spcPct val="35000"/>
            </a:spcAft>
            <a:buNone/>
          </a:pPr>
          <a:r>
            <a:rPr lang="en-US" sz="1800" kern="1200" dirty="0"/>
            <a:t>This budget represents an investment plan for our school’s students, employees and the community as a whole.</a:t>
          </a:r>
        </a:p>
      </dsp:txBody>
      <dsp:txXfrm>
        <a:off x="427646" y="688694"/>
        <a:ext cx="8341542" cy="559374"/>
      </dsp:txXfrm>
    </dsp:sp>
    <dsp:sp modelId="{805B4116-8872-409C-9BBD-1612E432A217}">
      <dsp:nvSpPr>
        <dsp:cNvPr id="0" name=""/>
        <dsp:cNvSpPr/>
      </dsp:nvSpPr>
      <dsp:spPr>
        <a:xfrm>
          <a:off x="-3473" y="1389014"/>
          <a:ext cx="8876157" cy="5798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09333" y="1576391"/>
          <a:ext cx="205505" cy="205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427646" y="1492485"/>
          <a:ext cx="8341542" cy="55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00" tIns="59200" rIns="59200" bIns="59200" numCol="1" spcCol="1270" anchor="ctr" anchorCtr="0">
          <a:noAutofit/>
        </a:bodyPr>
        <a:lstStyle/>
        <a:p>
          <a:pPr marL="0" lvl="0" indent="0" algn="l" defTabSz="800100">
            <a:lnSpc>
              <a:spcPct val="100000"/>
            </a:lnSpc>
            <a:spcBef>
              <a:spcPct val="0"/>
            </a:spcBef>
            <a:spcAft>
              <a:spcPct val="35000"/>
            </a:spcAft>
            <a:buNone/>
          </a:pPr>
          <a:r>
            <a:rPr lang="en-US" sz="1800" kern="1200" dirty="0"/>
            <a:t>The budget recommendations are tied directly to the school’s strategic vision and direction.</a:t>
          </a:r>
        </a:p>
      </dsp:txBody>
      <dsp:txXfrm>
        <a:off x="427646" y="1492485"/>
        <a:ext cx="8341542" cy="559374"/>
      </dsp:txXfrm>
    </dsp:sp>
    <dsp:sp modelId="{30F25B1F-5247-4B01-A07E-C05895440AEF}">
      <dsp:nvSpPr>
        <dsp:cNvPr id="0" name=""/>
        <dsp:cNvSpPr/>
      </dsp:nvSpPr>
      <dsp:spPr>
        <a:xfrm>
          <a:off x="-3473" y="2191703"/>
          <a:ext cx="8876157" cy="569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09333" y="2373739"/>
          <a:ext cx="205505" cy="205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427646" y="2289832"/>
          <a:ext cx="8341542" cy="55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00" tIns="59200" rIns="59200" bIns="59200" numCol="1" spcCol="1270" anchor="ctr" anchorCtr="0">
          <a:noAutofit/>
        </a:bodyPr>
        <a:lstStyle/>
        <a:p>
          <a:pPr marL="0" lvl="0" indent="0" algn="l" defTabSz="800100" rtl="0">
            <a:lnSpc>
              <a:spcPct val="90000"/>
            </a:lnSpc>
            <a:spcBef>
              <a:spcPct val="0"/>
            </a:spcBef>
            <a:spcAft>
              <a:spcPct val="35000"/>
            </a:spcAft>
            <a:buNone/>
          </a:pPr>
          <a:r>
            <a:rPr lang="en-US" sz="1800" kern="1200" dirty="0"/>
            <a:t>The proposed budget for the general operations of the school are reflected at </a:t>
          </a:r>
          <a:r>
            <a:rPr lang="en-US" sz="1800" kern="1200" dirty="0">
              <a:latin typeface="Arial Black"/>
            </a:rPr>
            <a:t>$_</a:t>
          </a:r>
          <a:r>
            <a:rPr lang="en-US" sz="1800" u="sng" kern="1200" dirty="0">
              <a:latin typeface="Arial Black"/>
            </a:rPr>
            <a:t>___7,675,304</a:t>
          </a:r>
        </a:p>
      </dsp:txBody>
      <dsp:txXfrm>
        <a:off x="427646" y="2289832"/>
        <a:ext cx="8341542" cy="559374"/>
      </dsp:txXfrm>
    </dsp:sp>
    <dsp:sp modelId="{FDAFC398-BC27-4F7E-B6E3-3A27B63BEEB9}">
      <dsp:nvSpPr>
        <dsp:cNvPr id="0" name=""/>
        <dsp:cNvSpPr/>
      </dsp:nvSpPr>
      <dsp:spPr>
        <a:xfrm>
          <a:off x="-3473" y="2989051"/>
          <a:ext cx="8876157" cy="3729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431EF-35BE-49C0-BA67-34191CDA2026}">
      <dsp:nvSpPr>
        <dsp:cNvPr id="0" name=""/>
        <dsp:cNvSpPr/>
      </dsp:nvSpPr>
      <dsp:spPr>
        <a:xfrm>
          <a:off x="109333" y="3072957"/>
          <a:ext cx="205505" cy="2051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BC302-0208-4A18-AB8E-095BA12086F8}">
      <dsp:nvSpPr>
        <dsp:cNvPr id="0" name=""/>
        <dsp:cNvSpPr/>
      </dsp:nvSpPr>
      <dsp:spPr>
        <a:xfrm>
          <a:off x="427646" y="2989051"/>
          <a:ext cx="8341542" cy="55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00" tIns="59200" rIns="59200" bIns="5920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Black"/>
            </a:rPr>
            <a:t>_</a:t>
          </a:r>
          <a:endParaRPr lang="en-US" sz="1900" kern="1200" dirty="0"/>
        </a:p>
      </dsp:txBody>
      <dsp:txXfrm>
        <a:off x="427646" y="2989051"/>
        <a:ext cx="8341542" cy="559374"/>
      </dsp:txXfrm>
    </dsp:sp>
    <dsp:sp modelId="{5287CAD5-57D7-4C4C-B5E6-B72116E119BF}">
      <dsp:nvSpPr>
        <dsp:cNvPr id="0" name=""/>
        <dsp:cNvSpPr/>
      </dsp:nvSpPr>
      <dsp:spPr>
        <a:xfrm>
          <a:off x="-3473" y="3688269"/>
          <a:ext cx="8876157" cy="9212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09333" y="4046339"/>
          <a:ext cx="205505" cy="205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317204" y="3962433"/>
          <a:ext cx="8562426" cy="55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200" tIns="59200" rIns="59200" bIns="59200" numCol="1" spcCol="1270" anchor="ctr" anchorCtr="0">
          <a:noAutofit/>
        </a:bodyPr>
        <a:lstStyle/>
        <a:p>
          <a:pPr marL="0" lvl="0" indent="0" algn="l" defTabSz="800100">
            <a:lnSpc>
              <a:spcPct val="100000"/>
            </a:lnSpc>
            <a:spcBef>
              <a:spcPct val="0"/>
            </a:spcBef>
            <a:spcAft>
              <a:spcPct val="35000"/>
            </a:spcAft>
            <a:buNone/>
          </a:pPr>
          <a:r>
            <a:rPr lang="en-US" sz="1800" kern="1200" dirty="0"/>
            <a:t>This investment plan for FY25 accommodates a student population that is projected to be </a:t>
          </a:r>
          <a:r>
            <a:rPr lang="en-US" sz="1800" kern="1200" dirty="0">
              <a:latin typeface="Arial Black"/>
            </a:rPr>
            <a:t>_525____</a:t>
          </a:r>
          <a:r>
            <a:rPr lang="en-US" sz="1800" kern="1200" dirty="0"/>
            <a:t> students, which is a increase/decrease of </a:t>
          </a:r>
          <a:r>
            <a:rPr lang="en-US" sz="1800" kern="1200" dirty="0">
              <a:latin typeface="Arial Black"/>
            </a:rPr>
            <a:t>_93_____</a:t>
          </a:r>
          <a:r>
            <a:rPr lang="en-US" sz="1800" kern="1200" dirty="0"/>
            <a:t> students from FY24.</a:t>
          </a:r>
        </a:p>
      </dsp:txBody>
      <dsp:txXfrm>
        <a:off x="317204" y="3962433"/>
        <a:ext cx="8562426" cy="55937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1/25/2024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1/25/2024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K-12</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FY23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265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1/25/2024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1/25/2024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10377" y="734622"/>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rgbClr val="C00000"/>
                </a:solidFill>
                <a:latin typeface="+mj-lt"/>
                <a:ea typeface="+mj-ea"/>
                <a:cs typeface="+mj-cs"/>
              </a:rPr>
              <a:t>CARVER EARLY COLLEGE</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dirty="0">
                <a:solidFill>
                  <a:prstClr val="black"/>
                </a:solidFill>
                <a:latin typeface="Tenorite"/>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170625521"/>
              </p:ext>
            </p:extLst>
          </p:nvPr>
        </p:nvGraphicFramePr>
        <p:xfrm>
          <a:off x="2072640" y="997201"/>
          <a:ext cx="8046720" cy="5134093"/>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marL="342900" indent="-342900" defTabSz="914400">
                        <a:buFont typeface="+mj-lt"/>
                        <a:buAutoNum type="arabicPeriod"/>
                        <a:defRPr/>
                      </a:pPr>
                      <a:r>
                        <a:rPr lang="en-US" sz="2000" dirty="0">
                          <a:latin typeface="Times New Roman" panose="02020603050405020304" pitchFamily="18" charset="0"/>
                          <a:cs typeface="Times New Roman" panose="02020603050405020304" pitchFamily="18" charset="0"/>
                        </a:rPr>
                        <a:t>Prepare all students for post-secondary and career experiences</a:t>
                      </a:r>
                    </a:p>
                    <a:p>
                      <a:pPr marL="342900" indent="-342900" defTabSz="914400">
                        <a:buFont typeface="+mj-lt"/>
                        <a:buAutoNum type="arabicPeriod"/>
                        <a:defRPr/>
                      </a:pP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a:t>Scholars who graduate from early college must be prepared to meet the demands of a diverse world </a:t>
                      </a:r>
                    </a:p>
                  </a:txBody>
                  <a:tcPr/>
                </a:tc>
                <a:extLst>
                  <a:ext uri="{0D108BD9-81ED-4DB2-BD59-A6C34878D82A}">
                    <a16:rowId xmlns:a16="http://schemas.microsoft.com/office/drawing/2014/main" val="10001"/>
                  </a:ext>
                </a:extLst>
              </a:tr>
              <a:tr h="1101087">
                <a:tc>
                  <a:txBody>
                    <a:bodyPr/>
                    <a:lstStyle/>
                    <a:p>
                      <a:pPr marL="342900" indent="-342900" defTabSz="914400">
                        <a:buFont typeface="+mj-lt"/>
                        <a:buAutoNum type="arabicPeriod"/>
                        <a:defRPr/>
                      </a:pPr>
                      <a:r>
                        <a:rPr lang="en-US" sz="2000" dirty="0">
                          <a:latin typeface="Times New Roman" panose="02020603050405020304" pitchFamily="18" charset="0"/>
                          <a:cs typeface="Times New Roman" panose="02020603050405020304" pitchFamily="18" charset="0"/>
                        </a:rPr>
                        <a:t>Maximize and align partnerships, policies, and procedures to support school needs. </a:t>
                      </a:r>
                      <a:endParaRPr lang="en-US" sz="2000" dirty="0"/>
                    </a:p>
                    <a:p>
                      <a:pPr defTabSz="685800">
                        <a:defRPr/>
                      </a:pPr>
                      <a:r>
                        <a:rPr lang="en-US" sz="1800" dirty="0">
                          <a:solidFill>
                            <a:prstClr val="black"/>
                          </a:solidFill>
                          <a:latin typeface="+mn-lt"/>
                        </a:rPr>
                        <a:t> </a:t>
                      </a:r>
                    </a:p>
                  </a:txBody>
                  <a:tcPr/>
                </a:tc>
                <a:tc>
                  <a:txBody>
                    <a:bodyPr/>
                    <a:lstStyle/>
                    <a:p>
                      <a:pPr lvl="0" algn="ctr">
                        <a:buNone/>
                      </a:pPr>
                      <a:r>
                        <a:rPr lang="en-US" sz="2000" dirty="0"/>
                        <a:t>Ensure that partnerships will advance the learning opportunities for the scholars and the teachers at Carver Early College </a:t>
                      </a:r>
                    </a:p>
                  </a:txBody>
                  <a:tcPr/>
                </a:tc>
                <a:extLst>
                  <a:ext uri="{0D108BD9-81ED-4DB2-BD59-A6C34878D82A}">
                    <a16:rowId xmlns:a16="http://schemas.microsoft.com/office/drawing/2014/main" val="10002"/>
                  </a:ext>
                </a:extLst>
              </a:tr>
              <a:tr h="1016215">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827773">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10</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12</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1302659546"/>
              </p:ext>
            </p:extLst>
          </p:nvPr>
        </p:nvGraphicFramePr>
        <p:xfrm>
          <a:off x="2063024" y="1113238"/>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10" name="Picture 9">
            <a:extLst>
              <a:ext uri="{FF2B5EF4-FFF2-40B4-BE49-F238E27FC236}">
                <a16:creationId xmlns:a16="http://schemas.microsoft.com/office/drawing/2014/main" id="{590EFBA0-C444-6FA2-A42E-80DCE4B53B6C}"/>
              </a:ext>
            </a:extLst>
          </p:cNvPr>
          <p:cNvPicPr>
            <a:picLocks noChangeAspect="1"/>
          </p:cNvPicPr>
          <p:nvPr/>
        </p:nvPicPr>
        <p:blipFill rotWithShape="1">
          <a:blip r:embed="rId3"/>
          <a:srcRect l="2124" t="33331" r="78451" b="20612"/>
          <a:stretch/>
        </p:blipFill>
        <p:spPr>
          <a:xfrm>
            <a:off x="2866490" y="731519"/>
            <a:ext cx="6421347" cy="5453523"/>
          </a:xfrm>
          <a:prstGeom prst="rect">
            <a:avLst/>
          </a:prstGeom>
          <a:ln w="28575">
            <a:solidFill>
              <a:schemeClr val="tx1"/>
            </a:solidFill>
          </a:ln>
        </p:spPr>
      </p:pic>
    </p:spTree>
    <p:extLst>
      <p:ext uri="{BB962C8B-B14F-4D97-AF65-F5344CB8AC3E}">
        <p14:creationId xmlns:p14="http://schemas.microsoft.com/office/powerpoint/2010/main" val="246089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dirty="0">
                <a:solidFill>
                  <a:sysClr val="windowText" lastClr="000000"/>
                </a:solidFill>
                <a:latin typeface="Calibri"/>
              </a:rPr>
              <a:t>School Allocation</a:t>
            </a:r>
          </a:p>
        </p:txBody>
      </p:sp>
      <p:pic>
        <p:nvPicPr>
          <p:cNvPr id="7" name="Picture 6">
            <a:extLst>
              <a:ext uri="{FF2B5EF4-FFF2-40B4-BE49-F238E27FC236}">
                <a16:creationId xmlns:a16="http://schemas.microsoft.com/office/drawing/2014/main" id="{F6A420F3-9D5B-ECE9-40D2-0DB19C959FDD}"/>
              </a:ext>
            </a:extLst>
          </p:cNvPr>
          <p:cNvPicPr>
            <a:picLocks noChangeAspect="1"/>
          </p:cNvPicPr>
          <p:nvPr/>
        </p:nvPicPr>
        <p:blipFill rotWithShape="1">
          <a:blip r:embed="rId3"/>
          <a:srcRect l="47907" t="79192" r="45923" b="11253"/>
          <a:stretch/>
        </p:blipFill>
        <p:spPr>
          <a:xfrm>
            <a:off x="3053592" y="1627464"/>
            <a:ext cx="6526635" cy="4485660"/>
          </a:xfrm>
          <a:prstGeom prst="rect">
            <a:avLst/>
          </a:prstGeom>
          <a:ln w="28575">
            <a:solidFill>
              <a:schemeClr val="tx1"/>
            </a:solidFill>
          </a:ln>
        </p:spPr>
      </p:pic>
    </p:spTree>
    <p:extLst>
      <p:ext uri="{BB962C8B-B14F-4D97-AF65-F5344CB8AC3E}">
        <p14:creationId xmlns:p14="http://schemas.microsoft.com/office/powerpoint/2010/main" val="300984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82CAA8B-A910-9F5C-32EF-5234C073B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996" y="1355732"/>
            <a:ext cx="5538722" cy="13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234406" y="494900"/>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dirty="0"/>
              <a:t>School FY25 CARES Allocation</a:t>
            </a:r>
            <a:endParaRPr lang="en-US" dirty="0">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a:p>
        </p:txBody>
      </p:sp>
      <p:sp>
        <p:nvSpPr>
          <p:cNvPr id="4" name="Rectangle 3">
            <a:extLst>
              <a:ext uri="{FF2B5EF4-FFF2-40B4-BE49-F238E27FC236}">
                <a16:creationId xmlns:a16="http://schemas.microsoft.com/office/drawing/2014/main" id="{7D99FA4B-262E-018C-32A7-09AFD7A83BBE}"/>
              </a:ext>
            </a:extLst>
          </p:cNvPr>
          <p:cNvSpPr/>
          <p:nvPr/>
        </p:nvSpPr>
        <p:spPr>
          <a:xfrm>
            <a:off x="6181725" y="1628775"/>
            <a:ext cx="24288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08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dirty="0">
                <a:solidFill>
                  <a:schemeClr val="tx2">
                    <a:lumMod val="75000"/>
                  </a:schemeClr>
                </a:solidFill>
              </a:rPr>
              <a:t>January</a:t>
            </a:r>
          </a:p>
          <a:p>
            <a:pPr marL="800100" lvl="1" indent="-342900">
              <a:buFont typeface="Arial" panose="020B0604020202020204" pitchFamily="34" charset="0"/>
              <a:buChar char="•"/>
            </a:pPr>
            <a:r>
              <a:rPr lang="en-US" sz="2000" dirty="0">
                <a:solidFill>
                  <a:schemeClr val="bg2">
                    <a:lumMod val="25000"/>
                  </a:schemeClr>
                </a:solidFill>
              </a:rPr>
              <a:t>GO Team Budget Allocation Meeting (Jan. 17</a:t>
            </a:r>
            <a:r>
              <a:rPr lang="en-US" sz="2000" baseline="30000" dirty="0">
                <a:solidFill>
                  <a:schemeClr val="bg2">
                    <a:lumMod val="25000"/>
                  </a:schemeClr>
                </a:solidFill>
              </a:rPr>
              <a:t>th</a:t>
            </a:r>
            <a:r>
              <a:rPr lang="en-US" sz="2000" dirty="0">
                <a:solidFill>
                  <a:schemeClr val="bg2">
                    <a:lumMod val="25000"/>
                  </a:schemeClr>
                </a:solidFill>
              </a:rPr>
              <a:t>-late February)</a:t>
            </a:r>
          </a:p>
          <a:p>
            <a:pPr marL="342900" indent="-342900">
              <a:buFont typeface="Arial" panose="020B0604020202020204" pitchFamily="34" charset="0"/>
              <a:buChar char="•"/>
            </a:pPr>
            <a:r>
              <a:rPr lang="en-US" sz="2600" b="1" dirty="0">
                <a:solidFill>
                  <a:schemeClr val="tx2">
                    <a:lumMod val="75000"/>
                  </a:schemeClr>
                </a:solidFill>
              </a:rPr>
              <a:t>February </a:t>
            </a:r>
          </a:p>
          <a:p>
            <a:pPr marL="800100" lvl="1" indent="-342900">
              <a:buFont typeface="Arial" panose="020B0604020202020204" pitchFamily="34" charset="0"/>
              <a:buChar char="•"/>
            </a:pPr>
            <a:r>
              <a:rPr lang="en-US" sz="2000" dirty="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dirty="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dirty="0">
                <a:solidFill>
                  <a:schemeClr val="bg2">
                    <a:lumMod val="25000"/>
                  </a:schemeClr>
                </a:solidFill>
              </a:rPr>
              <a:t>Program Manager discussions and approvals</a:t>
            </a:r>
          </a:p>
          <a:p>
            <a:pPr marL="800100" lvl="1" indent="-342900">
              <a:buFont typeface="Arial" panose="020B0604020202020204" pitchFamily="34" charset="0"/>
              <a:buChar char="•"/>
            </a:pPr>
            <a:r>
              <a:rPr lang="en-US" sz="2000" dirty="0">
                <a:solidFill>
                  <a:schemeClr val="bg2">
                    <a:lumMod val="25000"/>
                  </a:schemeClr>
                </a:solidFill>
              </a:rPr>
              <a:t>GO Team Feedback Meeting(s) </a:t>
            </a:r>
            <a:r>
              <a:rPr lang="en-US" sz="2000" b="1" dirty="0">
                <a:solidFill>
                  <a:schemeClr val="bg2">
                    <a:lumMod val="25000"/>
                  </a:schemeClr>
                </a:solidFill>
              </a:rPr>
              <a:t>before</a:t>
            </a:r>
            <a:r>
              <a:rPr lang="en-US" sz="2000" dirty="0">
                <a:solidFill>
                  <a:schemeClr val="bg2">
                    <a:lumMod val="25000"/>
                  </a:schemeClr>
                </a:solidFill>
              </a:rPr>
              <a:t> principal’s staffing conference</a:t>
            </a:r>
          </a:p>
          <a:p>
            <a:pPr marL="800100" lvl="1" indent="-342900">
              <a:buFont typeface="Arial" panose="020B0604020202020204" pitchFamily="34" charset="0"/>
              <a:buChar char="•"/>
            </a:pPr>
            <a:r>
              <a:rPr lang="en-US" sz="2000" dirty="0">
                <a:solidFill>
                  <a:schemeClr val="bg2">
                    <a:lumMod val="25000"/>
                  </a:schemeClr>
                </a:solidFill>
              </a:rPr>
              <a:t>HR Staffing Conferences (February 26 – March 1)</a:t>
            </a:r>
          </a:p>
          <a:p>
            <a:pPr marL="342900" indent="-342900">
              <a:lnSpc>
                <a:spcPct val="160000"/>
              </a:lnSpc>
              <a:buFont typeface="Arial" panose="020B0604020202020204" pitchFamily="34" charset="0"/>
              <a:buChar char="•"/>
            </a:pPr>
            <a:r>
              <a:rPr lang="en-US" sz="2600" b="1" dirty="0">
                <a:solidFill>
                  <a:schemeClr val="tx2">
                    <a:lumMod val="75000"/>
                  </a:schemeClr>
                </a:solidFill>
              </a:rPr>
              <a:t>March</a:t>
            </a:r>
          </a:p>
          <a:p>
            <a:pPr marL="800100" lvl="1" indent="-342900">
              <a:buFont typeface="Arial" panose="020B0604020202020204" pitchFamily="34" charset="0"/>
              <a:buChar char="•"/>
            </a:pPr>
            <a:r>
              <a:rPr lang="en-US" sz="2000" dirty="0">
                <a:solidFill>
                  <a:schemeClr val="bg2">
                    <a:lumMod val="25000"/>
                  </a:schemeClr>
                </a:solidFill>
              </a:rPr>
              <a:t>Final GO Team Approval Meeting (AFTER your school’s Staffing Conference and BEFORE Friday, March 15</a:t>
            </a:r>
            <a:r>
              <a:rPr lang="en-US" sz="2000" baseline="30000" dirty="0">
                <a:solidFill>
                  <a:schemeClr val="bg2">
                    <a:lumMod val="25000"/>
                  </a:schemeClr>
                </a:solidFill>
              </a:rPr>
              <a:t>th</a:t>
            </a:r>
            <a:r>
              <a:rPr lang="en-US" sz="2000" dirty="0">
                <a:solidFill>
                  <a:schemeClr val="bg2">
                    <a:lumMod val="25000"/>
                  </a:schemeClr>
                </a:solidFill>
              </a:rPr>
              <a:t>)</a:t>
            </a:r>
          </a:p>
          <a:p>
            <a:endParaRPr lang="en-US" sz="1500" dirty="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16</a:t>
            </a:fld>
            <a:endParaRPr lang="en-US"/>
          </a:p>
        </p:txBody>
      </p:sp>
    </p:spTree>
    <p:extLst>
      <p:ext uri="{BB962C8B-B14F-4D97-AF65-F5344CB8AC3E}">
        <p14:creationId xmlns:p14="http://schemas.microsoft.com/office/powerpoint/2010/main" val="425774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17</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3773763274"/>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prstClr val="black"/>
                </a:solidFill>
                <a:latin typeface="Trebuchet MS" panose="020B0603020202020204" pitchFamily="34" charset="0"/>
              </a:rPr>
              <a:t>Overview of FY ‘25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dirty="0"/>
              <a:t>FY25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dirty="0">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dirty="0">
              <a:latin typeface="Calibri" panose="020F0502020204030204" pitchFamily="34" charset="0"/>
              <a:cs typeface="Calibri" panose="020F0502020204030204" pitchFamily="34" charset="0"/>
            </a:endParaRPr>
          </a:p>
          <a:p>
            <a:r>
              <a:rPr lang="en-US" sz="2200" b="1" u="sng" dirty="0">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Focus on the big picture (</a:t>
            </a:r>
            <a:r>
              <a:rPr lang="en-US" sz="1700" u="sng" dirty="0">
                <a:solidFill>
                  <a:schemeClr val="tx1"/>
                </a:solidFill>
                <a:latin typeface="Calibri" panose="020F0502020204030204" pitchFamily="34" charset="0"/>
                <a:cs typeface="Calibri" panose="020F0502020204030204" pitchFamily="34" charset="0"/>
              </a:rPr>
              <a:t>positions and resources, not people</a:t>
            </a:r>
            <a:r>
              <a:rPr lang="en-US" sz="1700" dirty="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Ensure that the budget is </a:t>
            </a:r>
            <a:r>
              <a:rPr lang="en-US" sz="1700" u="sng" dirty="0">
                <a:solidFill>
                  <a:schemeClr val="tx1"/>
                </a:solidFill>
                <a:latin typeface="Calibri" panose="020F0502020204030204" pitchFamily="34" charset="0"/>
                <a:cs typeface="Calibri" panose="020F0502020204030204" pitchFamily="34" charset="0"/>
              </a:rPr>
              <a:t>aligned</a:t>
            </a:r>
            <a:r>
              <a:rPr lang="en-US" sz="1700" dirty="0">
                <a:solidFill>
                  <a:schemeClr val="tx1"/>
                </a:solidFill>
                <a:latin typeface="Calibri" panose="020F0502020204030204" pitchFamily="34" charset="0"/>
                <a:cs typeface="Calibri" panose="020F0502020204030204" pitchFamily="34" charset="0"/>
              </a:rPr>
              <a:t> to the school’s mission and vision and that </a:t>
            </a:r>
            <a:r>
              <a:rPr lang="en-US" sz="1700" u="sng" dirty="0">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5469844" cy="5624232"/>
          </a:xfrm>
          <a:prstGeom prst="rect">
            <a:avLst/>
          </a:prstGeom>
        </p:spPr>
      </p:pic>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4C85-6EAF-E5EC-11D9-4547467AC36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C3DA2B8-3427-D55F-AC60-C1CC228AB488}"/>
              </a:ext>
            </a:extLst>
          </p:cNvPr>
          <p:cNvPicPr>
            <a:picLocks noGrp="1" noChangeAspect="1"/>
          </p:cNvPicPr>
          <p:nvPr>
            <p:ph idx="1"/>
          </p:nvPr>
        </p:nvPicPr>
        <p:blipFill rotWithShape="1">
          <a:blip r:embed="rId2"/>
          <a:srcRect l="26349" t="21864" r="11371" b="13884"/>
          <a:stretch/>
        </p:blipFill>
        <p:spPr>
          <a:xfrm>
            <a:off x="3431569" y="731520"/>
            <a:ext cx="8332341" cy="6388471"/>
          </a:xfrm>
          <a:ln w="28575">
            <a:solidFill>
              <a:schemeClr val="tx1"/>
            </a:solidFill>
          </a:ln>
        </p:spPr>
      </p:pic>
      <p:sp>
        <p:nvSpPr>
          <p:cNvPr id="4" name="Slide Number Placeholder 3">
            <a:extLst>
              <a:ext uri="{FF2B5EF4-FFF2-40B4-BE49-F238E27FC236}">
                <a16:creationId xmlns:a16="http://schemas.microsoft.com/office/drawing/2014/main" id="{B117E671-B73F-9206-0153-7B18192B8FDB}"/>
              </a:ext>
            </a:extLst>
          </p:cNvPr>
          <p:cNvSpPr>
            <a:spLocks noGrp="1"/>
          </p:cNvSpPr>
          <p:nvPr>
            <p:ph type="sldNum" sz="quarter" idx="12"/>
          </p:nvPr>
        </p:nvSpPr>
        <p:spPr/>
        <p:txBody>
          <a:bodyPr/>
          <a:lstStyle/>
          <a:p>
            <a:fld id="{AEC10A0C-BB77-FD4A-8FA4-D4334D01E3A4}" type="slidenum">
              <a:rPr lang="en-US" smtClean="0"/>
              <a:pPr/>
              <a:t>7</a:t>
            </a:fld>
            <a:endParaRPr lang="en-US"/>
          </a:p>
        </p:txBody>
      </p:sp>
      <p:sp>
        <p:nvSpPr>
          <p:cNvPr id="8" name="TextBox 7">
            <a:extLst>
              <a:ext uri="{FF2B5EF4-FFF2-40B4-BE49-F238E27FC236}">
                <a16:creationId xmlns:a16="http://schemas.microsoft.com/office/drawing/2014/main" id="{0E6D1BE4-1F8C-C508-EE06-C98441F278DB}"/>
              </a:ext>
            </a:extLst>
          </p:cNvPr>
          <p:cNvSpPr txBox="1"/>
          <p:nvPr/>
        </p:nvSpPr>
        <p:spPr>
          <a:xfrm>
            <a:off x="4642207" y="188670"/>
            <a:ext cx="6113122" cy="400110"/>
          </a:xfrm>
          <a:prstGeom prst="rect">
            <a:avLst/>
          </a:prstGeom>
          <a:noFill/>
        </p:spPr>
        <p:txBody>
          <a:bodyPr wrap="square">
            <a:spAutoFit/>
          </a:bodyPr>
          <a:lstStyle/>
          <a:p>
            <a:pPr algn="ctr"/>
            <a:r>
              <a:rPr lang="en-US" sz="2000" b="1" i="1" dirty="0">
                <a:solidFill>
                  <a:srgbClr val="C00000"/>
                </a:solidFill>
                <a:latin typeface="+mj-lt"/>
              </a:rPr>
              <a:t>Carver Early College Strategic Plan </a:t>
            </a:r>
          </a:p>
        </p:txBody>
      </p:sp>
    </p:spTree>
    <p:extLst>
      <p:ext uri="{BB962C8B-B14F-4D97-AF65-F5344CB8AC3E}">
        <p14:creationId xmlns:p14="http://schemas.microsoft.com/office/powerpoint/2010/main" val="364877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dirty="0">
                <a:solidFill>
                  <a:srgbClr val="C00000"/>
                </a:solidFill>
              </a:rPr>
              <a:t>Carver Early College</a:t>
            </a:r>
          </a:p>
          <a:p>
            <a:pPr algn="ctr" defTabSz="685800">
              <a:defRPr/>
            </a:pPr>
            <a:r>
              <a:rPr lang="en-US" sz="4800" i="1" dirty="0"/>
              <a:t> </a:t>
            </a:r>
            <a:r>
              <a:rPr lang="en-US" sz="4500" dirty="0">
                <a:solidFill>
                  <a:srgbClr val="C00000"/>
                </a:solidFill>
                <a:latin typeface="Tenorite"/>
              </a:rPr>
              <a:t>Strategic Plan</a:t>
            </a:r>
          </a:p>
          <a:p>
            <a:pPr algn="ctr" defTabSz="685800">
              <a:defRPr/>
            </a:pPr>
            <a:r>
              <a:rPr lang="en-US" sz="4500" dirty="0">
                <a:solidFill>
                  <a:srgbClr val="C00000"/>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2537926" y="2188997"/>
            <a:ext cx="4546854" cy="300082"/>
          </a:xfrm>
          <a:prstGeom prst="rect">
            <a:avLst/>
          </a:prstGeom>
          <a:noFill/>
        </p:spPr>
        <p:txBody>
          <a:bodyPr wrap="square" rtlCol="0">
            <a:spAutoFit/>
          </a:bodyPr>
          <a:lstStyle/>
          <a:p>
            <a:pPr algn="ctr" defTabSz="685800">
              <a:defRPr/>
            </a:pPr>
            <a:r>
              <a:rPr lang="en-US" sz="1350" dirty="0">
                <a:solidFill>
                  <a:prstClr val="black"/>
                </a:solidFill>
                <a:latin typeface="Tenorite"/>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614586" cy="3254737"/>
          </a:xfrm>
          <a:prstGeom prst="rect">
            <a:avLst/>
          </a:prstGeom>
          <a:noFill/>
        </p:spPr>
        <p:txBody>
          <a:bodyPr wrap="square" rtlCol="0">
            <a:spAutoFit/>
          </a:bodyPr>
          <a:lstStyle/>
          <a:p>
            <a:pPr marL="342900" indent="-342900" defTabSz="914400">
              <a:buFont typeface="+mj-lt"/>
              <a:buAutoNum type="arabicPeriod"/>
              <a:defRPr/>
            </a:pPr>
            <a:r>
              <a:rPr lang="en-US" sz="1600" dirty="0">
                <a:latin typeface="Times New Roman" panose="02020603050405020304" pitchFamily="18" charset="0"/>
                <a:cs typeface="Times New Roman" panose="02020603050405020304" pitchFamily="18" charset="0"/>
              </a:rPr>
              <a:t>Increase mastery of core content knowledge for all scholars grades 9-12. </a:t>
            </a:r>
          </a:p>
          <a:p>
            <a:pPr marL="342900" indent="-342900" defTabSz="914400">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Tenorite"/>
                <a:ea typeface="+mn-ea"/>
                <a:cs typeface="+mn-cs"/>
              </a:rPr>
              <a:t> </a:t>
            </a:r>
            <a:r>
              <a:rPr lang="en-US" sz="1600" b="0" i="0" u="none" strike="noStrike" kern="1200" dirty="0">
                <a:solidFill>
                  <a:srgbClr val="000000"/>
                </a:solidFill>
                <a:effectLst/>
                <a:latin typeface="Times New Roman" panose="02020603050405020304" pitchFamily="18" charset="0"/>
                <a:cs typeface="Times New Roman" panose="02020603050405020304" pitchFamily="18" charset="0"/>
              </a:rPr>
              <a:t>Improve teacher quality and improve delivery of instruction.</a:t>
            </a:r>
          </a:p>
          <a:p>
            <a:pPr marL="342900" indent="-342900" defTabSz="914400">
              <a:buFont typeface="+mj-lt"/>
              <a:buAutoNum type="arabicPeriod"/>
              <a:defRPr/>
            </a:pPr>
            <a:endParaRPr lang="en-US" sz="1600" dirty="0">
              <a:solidFill>
                <a:srgbClr val="000000"/>
              </a:solidFill>
              <a:latin typeface="Times New Roman" panose="02020603050405020304" pitchFamily="18" charset="0"/>
              <a:cs typeface="Times New Roman" panose="02020603050405020304" pitchFamily="18" charset="0"/>
            </a:endParaRPr>
          </a:p>
          <a:p>
            <a:pPr marL="342900" indent="-342900" defTabSz="914400">
              <a:buFont typeface="+mj-lt"/>
              <a:buAutoNum type="arabicPeriod"/>
              <a:defRPr/>
            </a:pPr>
            <a:r>
              <a:rPr lang="en-US" sz="1600" dirty="0">
                <a:latin typeface="Times New Roman" panose="02020603050405020304" pitchFamily="18" charset="0"/>
                <a:cs typeface="Times New Roman" panose="02020603050405020304" pitchFamily="18" charset="0"/>
              </a:rPr>
              <a:t>Provide increased learning opportunities that offer customized instruction creating exposure, expression, and global awareness.</a:t>
            </a:r>
          </a:p>
          <a:p>
            <a:pPr marL="342900" indent="-342900" defTabSz="914400">
              <a:buFont typeface="+mj-lt"/>
              <a:buAutoNum type="arabicPeriod"/>
              <a:defRPr/>
            </a:pPr>
            <a:endParaRPr lang="en-US" sz="1600" dirty="0">
              <a:latin typeface="Times New Roman" panose="02020603050405020304" pitchFamily="18" charset="0"/>
              <a:cs typeface="Times New Roman" panose="02020603050405020304" pitchFamily="18" charset="0"/>
            </a:endParaRPr>
          </a:p>
          <a:p>
            <a:pPr marL="342900" indent="-342900" defTabSz="914400">
              <a:buFont typeface="+mj-lt"/>
              <a:buAutoNum type="arabicPeriod"/>
              <a:defRPr/>
            </a:pPr>
            <a:r>
              <a:rPr lang="en-US" sz="1600" dirty="0">
                <a:latin typeface="Times New Roman" panose="02020603050405020304" pitchFamily="18" charset="0"/>
                <a:cs typeface="Times New Roman" panose="02020603050405020304" pitchFamily="18" charset="0"/>
              </a:rPr>
              <a:t>Prepare all students for post-secondary and career experiences</a:t>
            </a:r>
          </a:p>
          <a:p>
            <a:pPr marL="342900" indent="-342900" defTabSz="914400">
              <a:buFont typeface="+mj-lt"/>
              <a:buAutoNum type="arabicPeriod"/>
              <a:defRPr/>
            </a:pPr>
            <a:endParaRPr lang="en-US" sz="1600" dirty="0">
              <a:latin typeface="Times New Roman" panose="02020603050405020304" pitchFamily="18" charset="0"/>
              <a:cs typeface="Times New Roman" panose="02020603050405020304" pitchFamily="18" charset="0"/>
            </a:endParaRPr>
          </a:p>
          <a:p>
            <a:pPr marL="342900" indent="-342900" defTabSz="914400">
              <a:buFont typeface="+mj-lt"/>
              <a:buAutoNum type="arabicPeriod"/>
              <a:defRPr/>
            </a:pPr>
            <a:r>
              <a:rPr lang="en-US" sz="1600" dirty="0">
                <a:latin typeface="Times New Roman" panose="02020603050405020304" pitchFamily="18" charset="0"/>
                <a:cs typeface="Times New Roman" panose="02020603050405020304" pitchFamily="18" charset="0"/>
              </a:rPr>
              <a:t>Maximize and align partnerships, policies, and procedures to support school needs. </a:t>
            </a:r>
            <a:endParaRPr lang="en-US" sz="1600" dirty="0"/>
          </a:p>
          <a:p>
            <a:pPr defTabSz="685800">
              <a:defRPr/>
            </a:pPr>
            <a:r>
              <a:rPr lang="en-US" sz="1350" dirty="0">
                <a:solidFill>
                  <a:prstClr val="black"/>
                </a:solidFill>
                <a:latin typeface="Tenorite"/>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dirty="0">
                <a:latin typeface="+mj-lt"/>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016172788"/>
              </p:ext>
            </p:extLst>
          </p:nvPr>
        </p:nvGraphicFramePr>
        <p:xfrm>
          <a:off x="1962364" y="983679"/>
          <a:ext cx="8048372" cy="5786349"/>
        </p:xfrm>
        <a:graphic>
          <a:graphicData uri="http://schemas.openxmlformats.org/drawingml/2006/table">
            <a:tbl>
              <a:tblPr firstRow="1" bandRow="1">
                <a:tableStyleId>{5C22544A-7EE6-4342-B048-85BDC9FD1C3A}</a:tableStyleId>
              </a:tblPr>
              <a:tblGrid>
                <a:gridCol w="4025012">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marL="0" indent="0" defTabSz="914400">
                        <a:buFont typeface="+mj-lt"/>
                        <a:buNone/>
                        <a:defRPr/>
                      </a:pPr>
                      <a:r>
                        <a:rPr lang="en-US" sz="1800" dirty="0">
                          <a:latin typeface="Times New Roman" panose="02020603050405020304" pitchFamily="18" charset="0"/>
                          <a:cs typeface="Times New Roman" panose="02020603050405020304" pitchFamily="18" charset="0"/>
                        </a:rPr>
                        <a:t>     Increase mastery of core content   </a:t>
                      </a:r>
                    </a:p>
                    <a:p>
                      <a:pPr marL="0" indent="0" defTabSz="914400">
                        <a:buFont typeface="+mj-lt"/>
                        <a:buNone/>
                        <a:defRPr/>
                      </a:pPr>
                      <a:r>
                        <a:rPr lang="en-US" sz="1800" dirty="0">
                          <a:latin typeface="Times New Roman" panose="02020603050405020304" pitchFamily="18" charset="0"/>
                          <a:cs typeface="Times New Roman" panose="02020603050405020304" pitchFamily="18" charset="0"/>
                        </a:rPr>
                        <a:t>     knowledge for all scholars grades </a:t>
                      </a:r>
                    </a:p>
                    <a:p>
                      <a:pPr marL="0" indent="0" defTabSz="914400">
                        <a:buFont typeface="+mj-lt"/>
                        <a:buNone/>
                        <a:defRPr/>
                      </a:pPr>
                      <a:r>
                        <a:rPr lang="en-US" sz="1800" dirty="0">
                          <a:latin typeface="Times New Roman" panose="02020603050405020304" pitchFamily="18" charset="0"/>
                          <a:cs typeface="Times New Roman" panose="02020603050405020304" pitchFamily="18" charset="0"/>
                        </a:rPr>
                        <a:t>     9-12. </a:t>
                      </a:r>
                    </a:p>
                  </a:txBody>
                  <a:tcPr/>
                </a:tc>
                <a:tc>
                  <a:txBody>
                    <a:bodyPr/>
                    <a:lstStyle/>
                    <a:p>
                      <a:pPr algn="ctr"/>
                      <a:r>
                        <a:rPr lang="en-US" sz="1750" dirty="0"/>
                        <a:t>Our content mastery score for the 2024 school year was 35 which falls significantly below our expected performance rate</a:t>
                      </a:r>
                    </a:p>
                  </a:txBody>
                  <a:tcPr/>
                </a:tc>
                <a:extLst>
                  <a:ext uri="{0D108BD9-81ED-4DB2-BD59-A6C34878D82A}">
                    <a16:rowId xmlns:a16="http://schemas.microsoft.com/office/drawing/2014/main" val="10001"/>
                  </a:ext>
                </a:extLst>
              </a:tr>
              <a:tr h="1101087">
                <a:tc>
                  <a:txBody>
                    <a:bodyPr/>
                    <a:lstStyle/>
                    <a:p>
                      <a:pPr marL="0" indent="0" defTabSz="914400">
                        <a:buFont typeface="+mj-lt"/>
                        <a:buNone/>
                        <a:defRPr/>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Improve teacher quality and improve delivery of instruction.</a:t>
                      </a:r>
                    </a:p>
                    <a:p>
                      <a:pPr marL="342900" indent="-342900" defTabSz="914400">
                        <a:buFont typeface="+mj-lt"/>
                        <a:buAutoNum type="arabicPeriod"/>
                        <a:defRPr/>
                      </a:pPr>
                      <a:endParaRPr lang="en-US" sz="18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sz="1750" dirty="0"/>
                        <a:t>As we aim to increase rigor and increase the number of scholars entering college without needing remediation, there is a need to invest in professional learning opportunities for teachers. </a:t>
                      </a:r>
                    </a:p>
                  </a:txBody>
                  <a:tcPr/>
                </a:tc>
                <a:extLst>
                  <a:ext uri="{0D108BD9-81ED-4DB2-BD59-A6C34878D82A}">
                    <a16:rowId xmlns:a16="http://schemas.microsoft.com/office/drawing/2014/main" val="10002"/>
                  </a:ext>
                </a:extLst>
              </a:tr>
              <a:tr h="21152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Provide increased learning opportunities that offer customized instruction creating exposure, expression, and global awareness.</a:t>
                      </a:r>
                    </a:p>
                    <a:p>
                      <a:pPr algn="ctr"/>
                      <a:endParaRPr lang="en-US" sz="1750" baseline="0" dirty="0"/>
                    </a:p>
                  </a:txBody>
                  <a:tcPr/>
                </a:tc>
                <a:tc>
                  <a:txBody>
                    <a:bodyPr/>
                    <a:lstStyle/>
                    <a:p>
                      <a:pPr lvl="0" algn="ctr">
                        <a:buNone/>
                      </a:pPr>
                      <a:r>
                        <a:rPr lang="en-US" sz="1750" dirty="0"/>
                        <a:t>As we endeavor to strengthen the early college model and implement STEM as the signature program, it is imperative that we </a:t>
                      </a:r>
                      <a:r>
                        <a:rPr lang="en-US" sz="1750" dirty="0" err="1"/>
                        <a:t>incoporate</a:t>
                      </a:r>
                      <a:r>
                        <a:rPr lang="en-US" sz="1750" dirty="0"/>
                        <a:t> more real-world, relevant experiences </a:t>
                      </a:r>
                      <a:endParaRPr lang="en-US" sz="175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9</a:t>
            </a:fld>
            <a:endParaRPr lang="en-US"/>
          </a:p>
        </p:txBody>
      </p:sp>
    </p:spTree>
    <p:extLst>
      <p:ext uri="{BB962C8B-B14F-4D97-AF65-F5344CB8AC3E}">
        <p14:creationId xmlns:p14="http://schemas.microsoft.com/office/powerpoint/2010/main" val="42123564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9bd9975-c19b-47d9-b8a4-c06c8adde070">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_activity xmlns="d5651033-2e86-49f0-80bf-a44055d308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5D5396F05A0F4298A9D8F35F771525" ma:contentTypeVersion="10" ma:contentTypeDescription="Create a new document." ma:contentTypeScope="" ma:versionID="842c924b2bd654abd26af11a375648ac">
  <xsd:schema xmlns:xsd="http://www.w3.org/2001/XMLSchema" xmlns:xs="http://www.w3.org/2001/XMLSchema" xmlns:p="http://schemas.microsoft.com/office/2006/metadata/properties" xmlns:ns3="d5651033-2e86-49f0-80bf-a44055d30885" xmlns:ns4="c9bd9975-c19b-47d9-b8a4-c06c8adde070" targetNamespace="http://schemas.microsoft.com/office/2006/metadata/properties" ma:root="true" ma:fieldsID="5f7cdb3949c738e8be96f3b6d7935bea" ns3:_="" ns4:_="">
    <xsd:import namespace="d5651033-2e86-49f0-80bf-a44055d30885"/>
    <xsd:import namespace="c9bd9975-c19b-47d9-b8a4-c06c8adde07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51033-2e86-49f0-80bf-a44055d308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d9975-c19b-47d9-b8a4-c06c8adde0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http://purl.org/dc/elements/1.1/"/>
    <ds:schemaRef ds:uri="d5651033-2e86-49f0-80bf-a44055d30885"/>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c9bd9975-c19b-47d9-b8a4-c06c8adde070"/>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1BF83FE2-1378-463B-A8C0-9D9EDC5B64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651033-2e86-49f0-80bf-a44055d30885"/>
    <ds:schemaRef ds:uri="c9bd9975-c19b-47d9-b8a4-c06c8adde0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152</TotalTime>
  <Words>1624</Words>
  <Application>Microsoft Office PowerPoint</Application>
  <PresentationFormat>Widescreen</PresentationFormat>
  <Paragraphs>188</Paragraphs>
  <Slides>17</Slides>
  <Notes>13</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17</vt:i4>
      </vt:variant>
    </vt:vector>
  </HeadingPairs>
  <TitlesOfParts>
    <vt:vector size="38" baseType="lpstr">
      <vt:lpstr>Arial</vt:lpstr>
      <vt:lpstr>Arial Black</vt:lpstr>
      <vt:lpstr>Berlin Sans FB Demi</vt:lpstr>
      <vt:lpstr>Calibri</vt:lpstr>
      <vt:lpstr>Sabon Next LT</vt:lpstr>
      <vt:lpstr>Symbol</vt:lpstr>
      <vt:lpstr>Tenorite</vt:lpstr>
      <vt:lpstr>Times New Roman</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Budget Allocation Meeting</vt:lpstr>
      <vt:lpstr>FY25 Budget Development Process</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Jones, Tammie</cp:lastModifiedBy>
  <cp:revision>57</cp:revision>
  <cp:lastPrinted>2020-01-13T18:18:48Z</cp:lastPrinted>
  <dcterms:created xsi:type="dcterms:W3CDTF">2014-12-15T21:46:52Z</dcterms:created>
  <dcterms:modified xsi:type="dcterms:W3CDTF">2024-01-25T18:42:36Z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0x010100A25D5396F05A0F4298A9D8F35F771525</vt:lpwstr>
  </property>
  <property fmtid="{D5CDD505-2E9C-101B-9397-08002B2CF9AE}" pid="3" name="MediaServiceImageTags">
    <vt:lpwstr/>
  </property>
</Properties>
</file>